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7" r:id="rId5"/>
  </p:sldMasterIdLst>
  <p:notesMasterIdLst>
    <p:notesMasterId r:id="rId21"/>
  </p:notesMasterIdLst>
  <p:handoutMasterIdLst>
    <p:handoutMasterId r:id="rId22"/>
  </p:handoutMasterIdLst>
  <p:sldIdLst>
    <p:sldId id="1530" r:id="rId6"/>
    <p:sldId id="1563" r:id="rId7"/>
    <p:sldId id="1575" r:id="rId8"/>
    <p:sldId id="1576" r:id="rId9"/>
    <p:sldId id="1577" r:id="rId10"/>
    <p:sldId id="1579" r:id="rId11"/>
    <p:sldId id="1578" r:id="rId12"/>
    <p:sldId id="1567" r:id="rId13"/>
    <p:sldId id="1588" r:id="rId14"/>
    <p:sldId id="1566" r:id="rId15"/>
    <p:sldId id="1584" r:id="rId16"/>
    <p:sldId id="1573" r:id="rId17"/>
    <p:sldId id="1549" r:id="rId18"/>
    <p:sldId id="263" r:id="rId19"/>
    <p:sldId id="1547" r:id="rId20"/>
  </p:sldIdLst>
  <p:sldSz cx="14630400" cy="8229600"/>
  <p:notesSz cx="6858000" cy="9144000"/>
  <p:defaultTextStyle>
    <a:defPPr>
      <a:defRPr lang="en-US"/>
    </a:defPPr>
    <a:lvl1pPr marL="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" id="{8D7C0AAE-FF69-435C-82A1-0898E5AAEA0F}">
          <p14:sldIdLst>
            <p14:sldId id="1530"/>
            <p14:sldId id="1563"/>
            <p14:sldId id="1575"/>
            <p14:sldId id="1576"/>
            <p14:sldId id="1577"/>
            <p14:sldId id="1579"/>
            <p14:sldId id="1578"/>
            <p14:sldId id="1567"/>
            <p14:sldId id="1588"/>
            <p14:sldId id="1566"/>
            <p14:sldId id="1584"/>
            <p14:sldId id="1573"/>
            <p14:sldId id="1549"/>
            <p14:sldId id="263"/>
            <p14:sldId id="154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ftFan Yang" initials="mY" lastIdx="1" clrIdx="0">
    <p:extLst>
      <p:ext uri="{19B8F6BF-5375-455C-9EA6-DF929625EA0E}">
        <p15:presenceInfo xmlns:p15="http://schemas.microsoft.com/office/powerpoint/2012/main" userId="41cd67eaa38702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08D"/>
    <a:srgbClr val="F3B183"/>
    <a:srgbClr val="FFD967"/>
    <a:srgbClr val="9DC3E5"/>
    <a:srgbClr val="000000"/>
    <a:srgbClr val="008271"/>
    <a:srgbClr val="D2D2D2"/>
    <a:srgbClr val="505050"/>
    <a:srgbClr val="004B50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625" autoAdjust="0"/>
  </p:normalViewPr>
  <p:slideViewPr>
    <p:cSldViewPr snapToGrid="0" snapToObjects="1">
      <p:cViewPr varScale="1">
        <p:scale>
          <a:sx n="63" d="100"/>
          <a:sy n="63" d="100"/>
        </p:scale>
        <p:origin x="55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 showGuides="1">
      <p:cViewPr varScale="1">
        <p:scale>
          <a:sx n="82" d="100"/>
          <a:sy n="82" d="100"/>
        </p:scale>
        <p:origin x="315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E9DFC4-18A1-4B17-AD70-B2CA6E53DF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Research Faculty Summit 2018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56CB1-26E7-4005-A0F3-9E76459240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dirty="0"/>
              <a:t>8/1-2/2018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DD6F27-E36B-45A7-8BE3-4BF4FB14EC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3C5A3-5075-414E-B242-8230D80BD00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D6CCA-013C-4785-8634-18DB63392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577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Microsoft Faculty Summit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dirty="0"/>
              <a:t>8/1-2-2018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C2E3A-6F70-4550-9712-242708E84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4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63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183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Quality model: high accuracy, small footprint</a:t>
            </a:r>
          </a:p>
          <a:p>
            <a:endParaRPr lang="en-US" dirty="0">
              <a:solidFill>
                <a:schemeClr val="accent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Our goal is to build a system to speed up the process</a:t>
            </a:r>
          </a:p>
          <a:p>
            <a:endParaRPr lang="en-US" dirty="0">
              <a:solidFill>
                <a:schemeClr val="accent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8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88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know migration is beneficial?</a:t>
            </a:r>
          </a:p>
          <a:p>
            <a:endParaRPr lang="en-US" dirty="0"/>
          </a:p>
          <a:p>
            <a:r>
              <a:rPr lang="en-US" dirty="0"/>
              <a:t>Better locality but with more interference?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8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Migration: save 98% of overhead, sub-second overhead even for multi-GPU, multi-node migration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79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50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Compiler infrastructure (TBD)</a:t>
            </a:r>
          </a:p>
          <a:p>
            <a:pPr lvl="1"/>
            <a:r>
              <a:rPr lang="en-US" dirty="0"/>
              <a:t>Compile time and runtime optimization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C2E3A-6F70-4550-9712-242708E844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87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3DE85E-F0E9-094E-B661-DE2A2E7763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6715" t="-1935" r="33915" b="-2085"/>
          <a:stretch/>
        </p:blipFill>
        <p:spPr>
          <a:xfrm>
            <a:off x="8079698" y="0"/>
            <a:ext cx="6550701" cy="822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4B687D-DF60-5D45-B951-4E6835FBDC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5301" y="2914983"/>
            <a:ext cx="7702090" cy="2399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F2A8E3-F6E4-4340-9B38-846F07B8348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5300" y="457200"/>
            <a:ext cx="1453005" cy="31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97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107FF86C-FB86-584E-8B5F-FEA9C3B5CB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4492653"/>
            <a:ext cx="12931515" cy="1244600"/>
          </a:xfrm>
        </p:spPr>
        <p:txBody>
          <a:bodyPr lIns="182880" tIns="0" rIns="182880" bIns="0">
            <a:normAutofit/>
          </a:bodyPr>
          <a:lstStyle>
            <a:lvl1pPr marL="0" indent="0">
              <a:buNone/>
              <a:defRPr sz="3000" b="0" i="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Subhead can go here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4CEBA11-B12E-394C-AB9F-F42D14A971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6" cy="1166813"/>
          </a:xfrm>
        </p:spPr>
        <p:txBody>
          <a:bodyPr lIns="182880" tIns="0" rIns="182880" bIns="0">
            <a:noAutofit/>
          </a:bodyPr>
          <a:lstStyle>
            <a:lvl1pPr marL="0" indent="0">
              <a:buNone/>
              <a:defRPr sz="700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Transition slide option 1</a:t>
            </a:r>
          </a:p>
        </p:txBody>
      </p:sp>
    </p:spTree>
    <p:extLst>
      <p:ext uri="{BB962C8B-B14F-4D97-AF65-F5344CB8AC3E}">
        <p14:creationId xmlns:p14="http://schemas.microsoft.com/office/powerpoint/2010/main" val="4279824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13E4570C-5387-7540-8B8A-EBC899B7A9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5387" y="4492653"/>
            <a:ext cx="12930928" cy="1244600"/>
          </a:xfrm>
        </p:spPr>
        <p:txBody>
          <a:bodyPr vert="horz" lIns="182880" tIns="0" rIns="182880" bIns="0" rtlCol="0">
            <a:normAutofit/>
          </a:bodyPr>
          <a:lstStyle>
            <a:lvl1pPr>
              <a:defRPr lang="en-US" sz="3000" b="0" i="0" baseline="0" dirty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marL="0" lvl="0" indent="0">
              <a:buNone/>
            </a:pPr>
            <a:r>
              <a:rPr lang="en-US" dirty="0"/>
              <a:t>Subhead can go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363C59-B16E-D44B-AAE9-175E9FFE20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5" cy="1166813"/>
          </a:xfrm>
        </p:spPr>
        <p:txBody>
          <a:bodyPr vert="horz" lIns="182880" tIns="0" rIns="182880" bIns="0" rtlCol="0">
            <a:noAutofit/>
          </a:bodyPr>
          <a:lstStyle>
            <a:lvl1pPr>
              <a:defRPr lang="en-US" sz="7000" baseline="0" dirty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marL="0" lvl="0" indent="0">
              <a:buNone/>
            </a:pPr>
            <a:r>
              <a:rPr lang="en-US" dirty="0"/>
              <a:t>Transition slide option 2</a:t>
            </a:r>
          </a:p>
        </p:txBody>
      </p:sp>
    </p:spTree>
    <p:extLst>
      <p:ext uri="{BB962C8B-B14F-4D97-AF65-F5344CB8AC3E}">
        <p14:creationId xmlns:p14="http://schemas.microsoft.com/office/powerpoint/2010/main" val="1969567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38506B1-D25A-F846-8A30-143C2DF9A3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5387" y="4492653"/>
            <a:ext cx="12930928" cy="1244600"/>
          </a:xfrm>
        </p:spPr>
        <p:txBody>
          <a:bodyPr vert="horz" lIns="182880" tIns="0" rIns="182880" bIns="0" rtlCol="0">
            <a:normAutofit/>
          </a:bodyPr>
          <a:lstStyle>
            <a:lvl1pPr>
              <a:defRPr lang="en-US" sz="3000" b="0" i="0" baseline="0" dirty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marL="0" lvl="0" indent="0">
              <a:buNone/>
            </a:pPr>
            <a:r>
              <a:rPr lang="en-US" dirty="0"/>
              <a:t>Subhead can go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8DB831C-75BD-0048-B38E-76335878A9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5" cy="1166813"/>
          </a:xfrm>
        </p:spPr>
        <p:txBody>
          <a:bodyPr vert="horz" lIns="182880" tIns="0" rIns="182880" bIns="0" rtlCol="0">
            <a:noAutofit/>
          </a:bodyPr>
          <a:lstStyle>
            <a:lvl1pPr>
              <a:defRPr lang="en-US" sz="7000" baseline="0" dirty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marL="0" lvl="0" indent="0">
              <a:buNone/>
            </a:pPr>
            <a:r>
              <a:rPr lang="en-US" dirty="0"/>
              <a:t>Transition slide option 3</a:t>
            </a:r>
          </a:p>
        </p:txBody>
      </p:sp>
    </p:spTree>
    <p:extLst>
      <p:ext uri="{BB962C8B-B14F-4D97-AF65-F5344CB8AC3E}">
        <p14:creationId xmlns:p14="http://schemas.microsoft.com/office/powerpoint/2010/main" val="215141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B1951BAE-420C-C140-B58B-E839D0F593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5" cy="1166813"/>
          </a:xfrm>
        </p:spPr>
        <p:txBody>
          <a:bodyPr vert="horz" lIns="182880" tIns="0" rIns="182880" bIns="0" rtlCol="0">
            <a:noAutofit/>
          </a:bodyPr>
          <a:lstStyle>
            <a:lvl1pPr>
              <a:spcBef>
                <a:spcPts val="0"/>
              </a:spcBef>
              <a:defRPr lang="en-US" sz="7000" baseline="0" dirty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marL="0" lvl="0" indent="0">
              <a:buNone/>
            </a:pPr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94271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350520" y="1772154"/>
            <a:ext cx="13585158" cy="2027801"/>
          </a:xfrm>
        </p:spPr>
        <p:txBody>
          <a:bodyPr wrap="square">
            <a:spAutoFit/>
          </a:bodyPr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16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7522846"/>
            <a:ext cx="14630401" cy="706756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4440" spc="-6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912713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ing_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65FF22-562D-4D69-8011-D2A083CC50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300" y="457200"/>
            <a:ext cx="1453005" cy="310303"/>
          </a:xfrm>
          <a:prstGeom prst="rect">
            <a:avLst/>
          </a:prstGeom>
        </p:spPr>
      </p:pic>
      <p:sp>
        <p:nvSpPr>
          <p:cNvPr id="5" name="Text Box 3">
            <a:extLst>
              <a:ext uri="{FF2B5EF4-FFF2-40B4-BE49-F238E27FC236}">
                <a16:creationId xmlns:a16="http://schemas.microsoft.com/office/drawing/2014/main" id="{B147A048-8E87-4D93-9DED-D849178B8DEC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95301" y="7645762"/>
            <a:ext cx="2613660" cy="1266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6746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23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600875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6D7BC-E49E-4A6B-9B9D-D741CAB5C2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8300" y="2888986"/>
            <a:ext cx="8026399" cy="2238836"/>
          </a:xfrm>
        </p:spPr>
        <p:txBody>
          <a:bodyPr anchor="t" anchorCtr="0">
            <a:normAutofit/>
          </a:bodyPr>
          <a:lstStyle>
            <a:lvl1pPr algn="l">
              <a:lnSpc>
                <a:spcPct val="82000"/>
              </a:lnSpc>
              <a:defRPr sz="7200" spc="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Research</a:t>
            </a:r>
            <a:br>
              <a:rPr lang="en-US" dirty="0"/>
            </a:br>
            <a:r>
              <a:rPr lang="en-US" dirty="0"/>
              <a:t>Faculty Summit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0B4B53-47AE-451A-BCD3-49EB15771429}"/>
              </a:ext>
            </a:extLst>
          </p:cNvPr>
          <p:cNvSpPr txBox="1"/>
          <p:nvPr userDrawn="1"/>
        </p:nvSpPr>
        <p:spPr>
          <a:xfrm>
            <a:off x="406401" y="4715196"/>
            <a:ext cx="6087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pc="90" baseline="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Systems | Fueling future disruptions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8996D0-83D7-44D7-9FBD-438779D168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6715" t="-1935" r="33915" b="-2085"/>
          <a:stretch/>
        </p:blipFill>
        <p:spPr>
          <a:xfrm>
            <a:off x="8079698" y="0"/>
            <a:ext cx="6550701" cy="822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80F1B7-B0B7-46CF-B7D0-B5A9BC07DE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5300" y="457200"/>
            <a:ext cx="1453005" cy="31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94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40DC562-5095-428E-9A33-56C6B5817AA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8300" y="1549083"/>
            <a:ext cx="3441700" cy="46259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 dirty="0"/>
              <a:t>Session Code: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8996D0-83D7-44D7-9FBD-438779D168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6715" t="-1935" r="33915" b="-2085"/>
          <a:stretch/>
        </p:blipFill>
        <p:spPr>
          <a:xfrm>
            <a:off x="8079698" y="0"/>
            <a:ext cx="6550701" cy="822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80F1B7-B0B7-46CF-B7D0-B5A9BC07DE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5300" y="457200"/>
            <a:ext cx="1453005" cy="3103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76D7BC-E49E-4A6B-9B9D-D741CAB5C2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8300" y="2888986"/>
            <a:ext cx="8491220" cy="1977654"/>
          </a:xfrm>
        </p:spPr>
        <p:txBody>
          <a:bodyPr anchor="t" anchorCtr="0">
            <a:noAutofit/>
          </a:bodyPr>
          <a:lstStyle>
            <a:lvl1pPr algn="l">
              <a:lnSpc>
                <a:spcPct val="82000"/>
              </a:lnSpc>
              <a:defRPr sz="4800" spc="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7F0E214-BBEC-48CA-A81C-0BD5F6B4AB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5202876"/>
            <a:ext cx="8128000" cy="892552"/>
          </a:xfrm>
        </p:spPr>
        <p:txBody>
          <a:bodyPr>
            <a:noAutofit/>
          </a:bodyPr>
          <a:lstStyle>
            <a:lvl1pPr marL="0" indent="0">
              <a:buFontTx/>
              <a:buNone/>
              <a:defRPr/>
            </a:lvl1pPr>
            <a:lvl2pPr marL="0" indent="0">
              <a:buFontTx/>
              <a:buNone/>
              <a:defRPr sz="2800"/>
            </a:lvl2pPr>
            <a:lvl3pPr marL="628650" indent="0">
              <a:buFontTx/>
              <a:buNone/>
              <a:defRPr/>
            </a:lvl3pPr>
            <a:lvl4pPr marL="9144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  <a:p>
            <a:pPr lvl="1"/>
            <a:r>
              <a:rPr lang="en-US" dirty="0"/>
              <a:t>Title, Company or Organization</a:t>
            </a:r>
          </a:p>
        </p:txBody>
      </p:sp>
    </p:spTree>
    <p:extLst>
      <p:ext uri="{BB962C8B-B14F-4D97-AF65-F5344CB8AC3E}">
        <p14:creationId xmlns:p14="http://schemas.microsoft.com/office/powerpoint/2010/main" val="27630410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78B4C0-8958-3B4F-8820-F73EF987A2F5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rgbClr val="0082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2000" baseline="0" dirty="0">
              <a:latin typeface="Segoe U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FD4D56-BE67-9343-AB2A-1C9FD57A4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2FA846D-57E8-5D46-9134-E0C5B4C9FA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126" y="265176"/>
            <a:ext cx="13987474" cy="1408634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6EE11-EC9C-4FEB-BBC8-6A6B55DB1B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987474" cy="5075905"/>
          </a:xfrm>
        </p:spPr>
        <p:txBody>
          <a:bodyPr/>
          <a:lstStyle>
            <a:lvl1pPr marL="285750" indent="-285750">
              <a:defRPr lang="en-US" sz="28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571500" indent="-285750">
              <a:defRPr lang="en-US" sz="24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971550" indent="-342900"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028700" indent="-228600">
              <a:defRPr lang="en-US" sz="18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</a:lstStyle>
          <a:p>
            <a:pPr marL="285750" lvl="0" indent="-2857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Edit Master text styles</a:t>
            </a:r>
          </a:p>
          <a:p>
            <a:pPr marL="628650" lvl="1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914400" lvl="2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1200150" lvl="3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7568-EBFB-400A-96FB-70F3ADACEC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2892" y="7029565"/>
            <a:ext cx="3194221" cy="914400"/>
          </a:xfrm>
        </p:spPr>
        <p:txBody>
          <a:bodyPr>
            <a:normAutofit/>
          </a:bodyPr>
          <a:lstStyle>
            <a:lvl1pPr marL="0" indent="0">
              <a:lnSpc>
                <a:spcPct val="79000"/>
              </a:lnSpc>
              <a:spcBef>
                <a:spcPts val="0"/>
              </a:spcBef>
              <a:buFontTx/>
              <a:buNone/>
              <a:defRPr sz="2700" spc="-5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9144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 marL="13716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 marL="18288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/>
              <a:t>Research</a:t>
            </a:r>
            <a:br>
              <a:rPr lang="en-US" dirty="0"/>
            </a:br>
            <a:r>
              <a:rPr lang="en-US" dirty="0"/>
              <a:t>Faculty Summit 2018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68DBD3-B907-4328-88BE-94C02275A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5228" y="7710684"/>
            <a:ext cx="3396198" cy="25165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spc="-10" baseline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Systems | Fueling future disruptions</a:t>
            </a:r>
          </a:p>
        </p:txBody>
      </p:sp>
    </p:spTree>
    <p:extLst>
      <p:ext uri="{BB962C8B-B14F-4D97-AF65-F5344CB8AC3E}">
        <p14:creationId xmlns:p14="http://schemas.microsoft.com/office/powerpoint/2010/main" val="386057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non-bullete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EB0E4070-A431-BB4A-A6A6-854C4C98FC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" y="265176"/>
            <a:ext cx="13897999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7198F-A9F1-4E89-98A0-603926DEF5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6616" y="1764792"/>
            <a:ext cx="13994253" cy="5151978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34925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35050" indent="0">
              <a:buFontTx/>
              <a:buNone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EE9EA8-94DA-4CC5-A40C-4B3D59746E77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rgbClr val="0082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lvl="0"/>
            <a:endParaRPr lang="en-US" sz="2000" baseline="0" dirty="0">
              <a:latin typeface="Segoe U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1A3E98-927B-4847-8C98-B72016A83A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968B715-8419-47A8-88DA-4547353EF9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2892" y="7029565"/>
            <a:ext cx="3194221" cy="914400"/>
          </a:xfrm>
        </p:spPr>
        <p:txBody>
          <a:bodyPr>
            <a:normAutofit/>
          </a:bodyPr>
          <a:lstStyle>
            <a:lvl1pPr marL="0" indent="0">
              <a:lnSpc>
                <a:spcPct val="79000"/>
              </a:lnSpc>
              <a:spcBef>
                <a:spcPts val="0"/>
              </a:spcBef>
              <a:buFontTx/>
              <a:buNone/>
              <a:defRPr sz="2700" spc="-5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9144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 marL="13716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 marL="18288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/>
              <a:t>Research</a:t>
            </a:r>
            <a:br>
              <a:rPr lang="en-US" dirty="0"/>
            </a:br>
            <a:r>
              <a:rPr lang="en-US" dirty="0"/>
              <a:t>Faculty Summit 2018 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A4A78C1-A5C3-4FE8-868B-0C5D1419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28" y="7710684"/>
            <a:ext cx="3396198" cy="25165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spc="-10" baseline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Systems | Fueling future disruptions</a:t>
            </a:r>
          </a:p>
        </p:txBody>
      </p:sp>
    </p:spTree>
    <p:extLst>
      <p:ext uri="{BB962C8B-B14F-4D97-AF65-F5344CB8AC3E}">
        <p14:creationId xmlns:p14="http://schemas.microsoft.com/office/powerpoint/2010/main" val="3288122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78B4C0-8958-3B4F-8820-F73EF987A2F5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2000" baseline="0" dirty="0">
              <a:latin typeface="Segoe U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FD4D56-BE67-9343-AB2A-1C9FD57A4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2FA846D-57E8-5D46-9134-E0C5B4C9FA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126" y="274320"/>
            <a:ext cx="13881956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6EE11-EC9C-4FEB-BBC8-6A6B55DB1B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987474" cy="5075905"/>
          </a:xfrm>
        </p:spPr>
        <p:txBody>
          <a:bodyPr/>
          <a:lstStyle>
            <a:lvl4pPr marL="1260475" indent="-295275"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791A72-30E1-4CCD-836F-6608CC70397C}"/>
              </a:ext>
            </a:extLst>
          </p:cNvPr>
          <p:cNvSpPr/>
          <p:nvPr userDrawn="1"/>
        </p:nvSpPr>
        <p:spPr>
          <a:xfrm>
            <a:off x="526466" y="7219937"/>
            <a:ext cx="22701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ChinaSys’18</a:t>
            </a:r>
          </a:p>
          <a:p>
            <a:r>
              <a:rPr lang="en-US" altLang="zh-CN" sz="1400" dirty="0">
                <a:solidFill>
                  <a:schemeClr val="bg1"/>
                </a:solidFill>
              </a:rPr>
              <a:t>Changsha, China (2018.12.8)</a:t>
            </a:r>
          </a:p>
        </p:txBody>
      </p:sp>
    </p:spTree>
    <p:extLst>
      <p:ext uri="{BB962C8B-B14F-4D97-AF65-F5344CB8AC3E}">
        <p14:creationId xmlns:p14="http://schemas.microsoft.com/office/powerpoint/2010/main" val="5062885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text_no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2FA846D-57E8-5D46-9134-E0C5B4C9FA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126" y="265176"/>
            <a:ext cx="13881956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6EE11-EC9C-4FEB-BBC8-6A6B55DB1B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987474" cy="6014368"/>
          </a:xfrm>
        </p:spPr>
        <p:txBody>
          <a:bodyPr/>
          <a:lstStyle>
            <a:lvl4pPr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60167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EE9EA8-94DA-4CC5-A40C-4B3D59746E77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rgbClr val="0082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lvl="0"/>
            <a:endParaRPr lang="en-US" sz="2000" baseline="0" dirty="0">
              <a:latin typeface="Segoe U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1A3E98-927B-4847-8C98-B72016A83A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B4FFAB6-8F99-4C94-B8E2-BC3DF92C98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2892" y="7029565"/>
            <a:ext cx="3194221" cy="914400"/>
          </a:xfrm>
        </p:spPr>
        <p:txBody>
          <a:bodyPr>
            <a:normAutofit/>
          </a:bodyPr>
          <a:lstStyle>
            <a:lvl1pPr marL="0" indent="0">
              <a:lnSpc>
                <a:spcPct val="79000"/>
              </a:lnSpc>
              <a:spcBef>
                <a:spcPts val="0"/>
              </a:spcBef>
              <a:buFontTx/>
              <a:buNone/>
              <a:defRPr sz="2700" spc="-5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9144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 marL="13716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 marL="1828800" indent="0">
              <a:buFontTx/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/>
              <a:t>Research</a:t>
            </a:r>
            <a:br>
              <a:rPr lang="en-US" dirty="0"/>
            </a:br>
            <a:r>
              <a:rPr lang="en-US" dirty="0"/>
              <a:t>Faculty Summit 2018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A988B6-CB68-432D-AE2E-253A590BD2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5228" y="7710684"/>
            <a:ext cx="3396198" cy="25165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spc="-10" baseline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Systems | Fueling future disruptions</a:t>
            </a:r>
          </a:p>
        </p:txBody>
      </p:sp>
    </p:spTree>
    <p:extLst>
      <p:ext uri="{BB962C8B-B14F-4D97-AF65-F5344CB8AC3E}">
        <p14:creationId xmlns:p14="http://schemas.microsoft.com/office/powerpoint/2010/main" val="7740873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non-bulleted_text_no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EB0E4070-A431-BB4A-A6A6-854C4C98FC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" y="265176"/>
            <a:ext cx="13897999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7198F-A9F1-4E89-98A0-603926DEF5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6616" y="1764792"/>
            <a:ext cx="13994253" cy="5998410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34925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35050" indent="0">
              <a:buFontTx/>
              <a:buNone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592162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_1">
    <p:bg>
      <p:bgPr>
        <a:solidFill>
          <a:srgbClr val="0082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1799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_2">
    <p:bg>
      <p:bgPr>
        <a:solidFill>
          <a:srgbClr val="004B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34853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Accent_3">
    <p:bg>
      <p:bgPr>
        <a:solidFill>
          <a:srgbClr val="007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7306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_slide_1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107FF86C-FB86-584E-8B5F-FEA9C3B5CB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4492653"/>
            <a:ext cx="12931515" cy="1244600"/>
          </a:xfrm>
        </p:spPr>
        <p:txBody>
          <a:bodyPr lIns="182880" tIns="0" rIns="182880" bIns="0">
            <a:normAutofit/>
          </a:bodyPr>
          <a:lstStyle>
            <a:lvl1pPr marL="0" indent="0">
              <a:buNone/>
              <a:defRPr sz="3000" b="0" i="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Subhead can go here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4CEBA11-B12E-394C-AB9F-F42D14A971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6" cy="1166813"/>
          </a:xfrm>
        </p:spPr>
        <p:txBody>
          <a:bodyPr lIns="182880" tIns="0" rIns="182880" bIns="0">
            <a:noAutofit/>
          </a:bodyPr>
          <a:lstStyle>
            <a:lvl1pPr marL="0" indent="0">
              <a:lnSpc>
                <a:spcPct val="100000"/>
              </a:lnSpc>
              <a:buNone/>
              <a:defRPr sz="700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Transition slide option 1</a:t>
            </a:r>
          </a:p>
        </p:txBody>
      </p:sp>
    </p:spTree>
    <p:extLst>
      <p:ext uri="{BB962C8B-B14F-4D97-AF65-F5344CB8AC3E}">
        <p14:creationId xmlns:p14="http://schemas.microsoft.com/office/powerpoint/2010/main" val="4184667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_Slide_2">
    <p:bg>
      <p:bgPr>
        <a:solidFill>
          <a:srgbClr val="0082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107FF86C-FB86-584E-8B5F-FEA9C3B5CB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4492653"/>
            <a:ext cx="12931515" cy="1244600"/>
          </a:xfrm>
        </p:spPr>
        <p:txBody>
          <a:bodyPr lIns="182880" tIns="0" rIns="182880" bIns="0">
            <a:normAutofit/>
          </a:bodyPr>
          <a:lstStyle>
            <a:lvl1pPr marL="0" indent="0">
              <a:buNone/>
              <a:defRPr sz="3000" b="0" i="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Subhead can go here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4CEBA11-B12E-394C-AB9F-F42D14A971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6" cy="1166813"/>
          </a:xfrm>
        </p:spPr>
        <p:txBody>
          <a:bodyPr lIns="182880" tIns="0" rIns="182880" bIns="0">
            <a:noAutofit/>
          </a:bodyPr>
          <a:lstStyle>
            <a:lvl1pPr marL="0" indent="0">
              <a:lnSpc>
                <a:spcPct val="100000"/>
              </a:lnSpc>
              <a:buNone/>
              <a:defRPr sz="700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Transition slide option 2</a:t>
            </a:r>
          </a:p>
        </p:txBody>
      </p:sp>
    </p:spTree>
    <p:extLst>
      <p:ext uri="{BB962C8B-B14F-4D97-AF65-F5344CB8AC3E}">
        <p14:creationId xmlns:p14="http://schemas.microsoft.com/office/powerpoint/2010/main" val="9050618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_Slide_3">
    <p:bg>
      <p:bgPr>
        <a:solidFill>
          <a:srgbClr val="007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107FF86C-FB86-584E-8B5F-FEA9C3B5CB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4492653"/>
            <a:ext cx="12931515" cy="1244600"/>
          </a:xfrm>
        </p:spPr>
        <p:txBody>
          <a:bodyPr lIns="182880" tIns="0" rIns="182880" bIns="0">
            <a:normAutofit/>
          </a:bodyPr>
          <a:lstStyle>
            <a:lvl1pPr marL="0" indent="0">
              <a:buNone/>
              <a:defRPr sz="3000" b="0" i="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Subhead can go here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4CEBA11-B12E-394C-AB9F-F42D14A971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6" cy="1166813"/>
          </a:xfrm>
        </p:spPr>
        <p:txBody>
          <a:bodyPr lIns="182880" tIns="0" rIns="182880" bIns="0">
            <a:noAutofit/>
          </a:bodyPr>
          <a:lstStyle>
            <a:lvl1pPr marL="0" indent="0">
              <a:lnSpc>
                <a:spcPct val="100000"/>
              </a:lnSpc>
              <a:buNone/>
              <a:defRPr sz="700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Transition slide option 3</a:t>
            </a:r>
          </a:p>
        </p:txBody>
      </p:sp>
    </p:spTree>
    <p:extLst>
      <p:ext uri="{BB962C8B-B14F-4D97-AF65-F5344CB8AC3E}">
        <p14:creationId xmlns:p14="http://schemas.microsoft.com/office/powerpoint/2010/main" val="358264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4CEBA11-B12E-394C-AB9F-F42D14A971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127375"/>
            <a:ext cx="12931516" cy="1166813"/>
          </a:xfrm>
        </p:spPr>
        <p:txBody>
          <a:bodyPr lIns="182880" tIns="0" rIns="182880" bIns="0">
            <a:noAutofit/>
          </a:bodyPr>
          <a:lstStyle>
            <a:lvl1pPr marL="0" indent="0">
              <a:lnSpc>
                <a:spcPct val="100000"/>
              </a:lnSpc>
              <a:buNone/>
              <a:defRPr sz="7000" baseline="0">
                <a:solidFill>
                  <a:schemeClr val="bg1"/>
                </a:solidFill>
                <a:latin typeface="Segoe Pro Light"/>
                <a:cs typeface="Segoe Pro Light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59032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non-bullete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EB0E4070-A431-BB4A-A6A6-854C4C98FC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" y="274320"/>
            <a:ext cx="13897999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7198F-A9F1-4E89-98A0-603926DEF5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1667" y="1764792"/>
            <a:ext cx="13994253" cy="5151978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34925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35050" indent="0">
              <a:buFontTx/>
              <a:buNone/>
              <a:defRPr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EE9EA8-94DA-4CC5-A40C-4B3D59746E77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2000" baseline="0" dirty="0">
              <a:latin typeface="Segoe U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1A3E98-927B-4847-8C98-B72016A83A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AE23B8E-85AE-4015-934D-A7FD650005A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4316" y="7028085"/>
            <a:ext cx="3395766" cy="95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040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09E53EC2-893F-4A2C-9092-A3C5B651928F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95301" y="7645762"/>
            <a:ext cx="2613660" cy="1266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6746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23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5D0082-E53E-4028-9250-6CC829C6A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300" y="457200"/>
            <a:ext cx="1453005" cy="31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9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EE9EA8-94DA-4CC5-A40C-4B3D59746E77}"/>
              </a:ext>
            </a:extLst>
          </p:cNvPr>
          <p:cNvSpPr/>
          <p:nvPr userDrawn="1"/>
        </p:nvSpPr>
        <p:spPr>
          <a:xfrm>
            <a:off x="0" y="6918159"/>
            <a:ext cx="14630400" cy="131144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2000" baseline="0" dirty="0">
              <a:latin typeface="Segoe UI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1A3E98-927B-4847-8C98-B72016A83A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97" t="-18346" r="36797" b="-5380"/>
          <a:stretch/>
        </p:blipFill>
        <p:spPr>
          <a:xfrm rot="5400000">
            <a:off x="10899364" y="4504917"/>
            <a:ext cx="1317791" cy="61442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171616B-D4DD-400F-94B6-29D26BD9AE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4316" y="7028085"/>
            <a:ext cx="3395766" cy="95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334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text_no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9FFA2CE-A462-4C4E-BC7B-E8FD2D964B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3438" y="7180287"/>
            <a:ext cx="2899450" cy="944894"/>
          </a:xfrm>
          <a:prstGeom prst="rect">
            <a:avLst/>
          </a:prstGeom>
        </p:spPr>
      </p:pic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2FA846D-57E8-5D46-9134-E0C5B4C9FA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126" y="274320"/>
            <a:ext cx="13881956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6EE11-EC9C-4FEB-BBC8-6A6B55DB1B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987474" cy="6014368"/>
          </a:xfrm>
        </p:spPr>
        <p:txBody>
          <a:bodyPr/>
          <a:lstStyle>
            <a:lvl4pPr marL="1260475" indent="-295275">
              <a:defRPr lang="en-US" sz="1800" kern="1200" dirty="0">
                <a:gradFill>
                  <a:gsLst>
                    <a:gs pos="16667">
                      <a:schemeClr val="tx1"/>
                    </a:gs>
                    <a:gs pos="38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64201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non-bulleted_text_no_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EB0E4070-A431-BB4A-A6A6-854C4C98FC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" y="274320"/>
            <a:ext cx="13897999" cy="892552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7198F-A9F1-4E89-98A0-603926DEF5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1667" y="1764792"/>
            <a:ext cx="13994253" cy="5998410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34925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35050" indent="0">
              <a:buFontTx/>
              <a:buNone/>
              <a:defRPr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53288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628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54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Dark Teal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945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8488" y="274320"/>
            <a:ext cx="13822012" cy="1429753"/>
          </a:xfrm>
          <a:prstGeom prst="rect">
            <a:avLst/>
          </a:prstGeom>
        </p:spPr>
        <p:txBody>
          <a:bodyPr vert="horz" lIns="130622" tIns="65311" rIns="130622" bIns="65311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8808" y="1768641"/>
            <a:ext cx="13822012" cy="5991727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74525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7" r:id="rId3"/>
    <p:sldLayoutId id="2147483666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50" r:id="rId10"/>
    <p:sldLayoutId id="2147483651" r:id="rId11"/>
    <p:sldLayoutId id="2147483652" r:id="rId12"/>
    <p:sldLayoutId id="2147483656" r:id="rId13"/>
    <p:sldLayoutId id="2147483663" r:id="rId14"/>
    <p:sldLayoutId id="2147483703" r:id="rId15"/>
  </p:sldLayoutIdLst>
  <p:txStyles>
    <p:titleStyle>
      <a:lvl1pPr algn="l" defTabSz="6531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49250" indent="-349250" algn="l" defTabSz="653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30238" indent="-280988" algn="l" defTabSz="653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-284163" algn="l" defTabSz="653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147763" indent="-233363" algn="l" defTabSz="653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gradFill>
            <a:gsLst>
              <a:gs pos="16667">
                <a:schemeClr val="tx1"/>
              </a:gs>
              <a:gs pos="38000">
                <a:schemeClr val="tx1"/>
              </a:gs>
            </a:gsLst>
            <a:lin ang="5400000" scaled="1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612441" indent="0" algn="l" defTabSz="653110" rtl="0" eaLnBrk="1" latinLnBrk="0" hangingPunct="1">
        <a:spcBef>
          <a:spcPct val="20000"/>
        </a:spcBef>
        <a:buFont typeface="Arial" panose="020B0604020202020204" pitchFamily="34" charset="0"/>
        <a:buNone/>
        <a:defRPr lang="en-US" sz="2000" kern="1200" dirty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59210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608" userDrawn="1">
          <p15:clr>
            <a:srgbClr val="F26B43"/>
          </p15:clr>
        </p15:guide>
        <p15:guide id="2" pos="192" userDrawn="1">
          <p15:clr>
            <a:srgbClr val="5ACBF0"/>
          </p15:clr>
        </p15:guide>
        <p15:guide id="3" pos="312" userDrawn="1">
          <p15:clr>
            <a:srgbClr val="F26B43"/>
          </p15:clr>
        </p15:guide>
        <p15:guide id="4" pos="9024" userDrawn="1">
          <p15:clr>
            <a:srgbClr val="5ACBF0"/>
          </p15:clr>
        </p15:guide>
        <p15:guide id="5" pos="8920" userDrawn="1">
          <p15:clr>
            <a:srgbClr val="F26B43"/>
          </p15:clr>
        </p15:guide>
        <p15:guide id="6" orient="horz" pos="168" userDrawn="1">
          <p15:clr>
            <a:srgbClr val="5ACBF0"/>
          </p15:clr>
        </p15:guide>
        <p15:guide id="7" orient="horz" pos="5016" userDrawn="1">
          <p15:clr>
            <a:srgbClr val="5ACBF0"/>
          </p15:clr>
        </p15:guide>
        <p15:guide id="8" orient="horz" pos="4896" userDrawn="1">
          <p15:clr>
            <a:srgbClr val="F26B43"/>
          </p15:clr>
        </p15:guide>
        <p15:guide id="9" orient="horz" pos="288" userDrawn="1">
          <p15:clr>
            <a:srgbClr val="F26B43"/>
          </p15:clr>
        </p15:guide>
        <p15:guide id="10" orient="horz" pos="2592" userDrawn="1">
          <p15:clr>
            <a:srgbClr val="F26B43"/>
          </p15:clr>
        </p15:guide>
        <p15:guide id="11" orient="horz" pos="1107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AD6ED6-C420-46C0-BAF3-1E9B56765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" y="265177"/>
            <a:ext cx="13865352" cy="1411224"/>
          </a:xfrm>
          <a:prstGeom prst="rect">
            <a:avLst/>
          </a:prstGeom>
        </p:spPr>
        <p:txBody>
          <a:bodyPr vert="horz" lIns="128016" tIns="64008" rIns="128016" bIns="64008" rtlCol="0" anchor="t" anchorCtr="0">
            <a:normAutofit/>
          </a:bodyPr>
          <a:lstStyle/>
          <a:p>
            <a:pPr lvl="0" defTabSz="65311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4A9E2-3331-4EEA-AD6B-956660F40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616" y="1764792"/>
            <a:ext cx="13847064" cy="5221288"/>
          </a:xfrm>
          <a:prstGeom prst="rect">
            <a:avLst/>
          </a:prstGeom>
        </p:spPr>
        <p:txBody>
          <a:bodyPr vert="horz" lIns="128016" tIns="64008" rIns="128016" bIns="64008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686362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704" r:id="rId2"/>
    <p:sldLayoutId id="2147483669" r:id="rId3"/>
    <p:sldLayoutId id="2147483670" r:id="rId4"/>
    <p:sldLayoutId id="2147483672" r:id="rId5"/>
    <p:sldLayoutId id="2147483671" r:id="rId6"/>
    <p:sldLayoutId id="2147483673" r:id="rId7"/>
    <p:sldLayoutId id="2147483675" r:id="rId8"/>
    <p:sldLayoutId id="2147483674" r:id="rId9"/>
    <p:sldLayoutId id="2147483676" r:id="rId10"/>
    <p:sldLayoutId id="2147483677" r:id="rId11"/>
    <p:sldLayoutId id="2147483681" r:id="rId12"/>
    <p:sldLayoutId id="2147483683" r:id="rId13"/>
    <p:sldLayoutId id="2147483682" r:id="rId14"/>
    <p:sldLayoutId id="214748370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62865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91440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6CFC3-5250-49A7-B077-33AAB700D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300" y="2751826"/>
            <a:ext cx="8491220" cy="1977654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b="1" dirty="0" err="1"/>
              <a:t>Gandiva</a:t>
            </a:r>
            <a:r>
              <a:rPr lang="en-US" b="1" dirty="0"/>
              <a:t>: Introspective Cluster Scheduling for Deep Learning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C5EECE-8689-4880-A204-046AC81956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8300" y="5202875"/>
            <a:ext cx="9915387" cy="2364116"/>
          </a:xfrm>
        </p:spPr>
        <p:txBody>
          <a:bodyPr/>
          <a:lstStyle/>
          <a:p>
            <a:r>
              <a:rPr lang="en-US" dirty="0"/>
              <a:t>Wencong Xiao (</a:t>
            </a:r>
            <a:r>
              <a:rPr lang="en-US" dirty="0" err="1"/>
              <a:t>Beihang</a:t>
            </a:r>
            <a:r>
              <a:rPr lang="en-US" dirty="0"/>
              <a:t> University &amp; Microsoft Research)</a:t>
            </a:r>
          </a:p>
          <a:p>
            <a:r>
              <a:rPr lang="en-US" sz="2000" dirty="0"/>
              <a:t>Romil Bhardwaj, Ramachandran Ramjee, Muthian Sivathanu, Nipun Kwatra, Zhenhua Han, Pratyush Patel, Xuan Peng, Hanyu Zhao, Quanlu Zhang, Fan Yang, Lidong Zhou</a:t>
            </a:r>
          </a:p>
          <a:p>
            <a:endParaRPr lang="en-US" sz="2400" dirty="0"/>
          </a:p>
          <a:p>
            <a:r>
              <a:rPr lang="en-US" sz="2000" dirty="0"/>
              <a:t>Joint work of MSR Asia and MSR India</a:t>
            </a:r>
          </a:p>
          <a:p>
            <a:r>
              <a:rPr lang="en-US" altLang="zh-CN" sz="2000" dirty="0"/>
              <a:t>Published in OSDI’18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8540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0EBD3-CF21-4046-A5F3-18ED623A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Comparison to Big Data Scheduler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00631-154C-432D-ADA2-9BD50CEAB1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00B065-793A-400D-97AD-FBD081692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4222149"/>
              </p:ext>
            </p:extLst>
          </p:nvPr>
        </p:nvGraphicFramePr>
        <p:xfrm>
          <a:off x="1475390" y="1908523"/>
          <a:ext cx="11765280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1220">
                  <a:extLst>
                    <a:ext uri="{9D8B030D-6E8A-4147-A177-3AD203B41FA5}">
                      <a16:colId xmlns:a16="http://schemas.microsoft.com/office/drawing/2014/main" val="2361102136"/>
                    </a:ext>
                  </a:extLst>
                </a:gridCol>
                <a:gridCol w="4747260">
                  <a:extLst>
                    <a:ext uri="{9D8B030D-6E8A-4147-A177-3AD203B41FA5}">
                      <a16:colId xmlns:a16="http://schemas.microsoft.com/office/drawing/2014/main" val="941840744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23388797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Big Data Scheduler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Deep Learning Scheduler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612669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r>
                        <a:rPr lang="en-US" sz="3200" dirty="0"/>
                        <a:t>Granularity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200" dirty="0"/>
                        <a:t>MapReduce task or DFG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Mini-batch boundary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134201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r>
                        <a:rPr lang="en-US" sz="3200" dirty="0"/>
                        <a:t>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200" dirty="0"/>
                        <a:t>One-time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Continuous/introspective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58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Profiling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System-level</a:t>
                      </a:r>
                    </a:p>
                    <a:p>
                      <a:r>
                        <a:rPr lang="en-US" sz="3200" dirty="0"/>
                        <a:t>- CPU/GPU Util., disk I/O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Application-level</a:t>
                      </a:r>
                    </a:p>
                    <a:p>
                      <a:r>
                        <a:rPr lang="en-US" sz="3200" dirty="0"/>
                        <a:t>- Time-per-mini-batch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604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912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97C9-64D3-409B-BFB7-1729C8AA8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26" y="274320"/>
            <a:ext cx="13881956" cy="892552"/>
          </a:xfrm>
        </p:spPr>
        <p:txBody>
          <a:bodyPr/>
          <a:lstStyle/>
          <a:p>
            <a:r>
              <a:rPr lang="en-US" dirty="0"/>
              <a:t>Performance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3A201-D20F-4F9E-BF6D-9DFCE2713A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6701910" cy="507590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Time-slicing </a:t>
            </a:r>
          </a:p>
          <a:p>
            <a:pPr marL="0" indent="0">
              <a:buNone/>
            </a:pPr>
            <a:r>
              <a:rPr lang="en-US" sz="3200" dirty="0"/>
              <a:t>–  Less than </a:t>
            </a:r>
            <a:r>
              <a:rPr lang="en-US" sz="3200" b="1" dirty="0"/>
              <a:t>2%</a:t>
            </a:r>
            <a:r>
              <a:rPr lang="en-US" sz="3200" dirty="0"/>
              <a:t> overhead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/>
              <a:t>Migration </a:t>
            </a:r>
          </a:p>
          <a:p>
            <a:pPr marL="0" indent="0">
              <a:buNone/>
            </a:pPr>
            <a:r>
              <a:rPr lang="en-US" sz="3200" dirty="0"/>
              <a:t>–  </a:t>
            </a:r>
            <a:r>
              <a:rPr lang="en-US" sz="3200" b="1" dirty="0"/>
              <a:t>50x</a:t>
            </a:r>
            <a:r>
              <a:rPr lang="en-US" sz="3200" dirty="0"/>
              <a:t> faster </a:t>
            </a:r>
          </a:p>
          <a:p>
            <a:pPr marL="0" indent="0">
              <a:buNone/>
            </a:pPr>
            <a:r>
              <a:rPr lang="en-US" sz="3200" dirty="0"/>
              <a:t>–  </a:t>
            </a:r>
            <a:r>
              <a:rPr lang="en-US" sz="3200" b="1" dirty="0"/>
              <a:t>&lt;1s</a:t>
            </a:r>
            <a:r>
              <a:rPr lang="en-US" sz="3200" dirty="0"/>
              <a:t> migration cost </a:t>
            </a:r>
          </a:p>
          <a:p>
            <a:pPr marL="0" indent="0">
              <a:buNone/>
            </a:pPr>
            <a:r>
              <a:rPr lang="en-US" sz="3200" dirty="0"/>
              <a:t>(including multi-GPU, multi-Node)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BDA5E1-1041-4435-93B9-D17215D04683}"/>
              </a:ext>
            </a:extLst>
          </p:cNvPr>
          <p:cNvSpPr/>
          <p:nvPr/>
        </p:nvSpPr>
        <p:spPr>
          <a:xfrm>
            <a:off x="9685249" y="6385296"/>
            <a:ext cx="15871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ResNet50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489" y="1396363"/>
            <a:ext cx="7290619" cy="498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44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70DC-6DBE-40C4-B8BC-038BF23A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61CB3-7950-4E26-9831-FDA4155DE2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5907550" cy="507590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dirty="0" err="1"/>
              <a:t>AutoML</a:t>
            </a:r>
            <a:r>
              <a:rPr lang="en-US" sz="3200" dirty="0"/>
              <a:t> model exploration</a:t>
            </a:r>
            <a:endParaRPr lang="en-US" sz="32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/>
              <a:t>  – 1.5hrs vs. 20.3hrs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/>
              <a:t>  – </a:t>
            </a:r>
            <a:r>
              <a:rPr lang="en-US" sz="3200" b="1" dirty="0"/>
              <a:t>13.6X</a:t>
            </a:r>
            <a:r>
              <a:rPr lang="en-US" sz="3200" dirty="0"/>
              <a:t> speedup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02FE66-8834-45A1-A893-EDC3E6CD6577}"/>
              </a:ext>
            </a:extLst>
          </p:cNvPr>
          <p:cNvSpPr/>
          <p:nvPr/>
        </p:nvSpPr>
        <p:spPr>
          <a:xfrm>
            <a:off x="9626214" y="5787093"/>
            <a:ext cx="3981154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VGG-like model, &gt;90% accuracy, 40 trials</a:t>
            </a:r>
          </a:p>
          <a:p>
            <a:r>
              <a:rPr lang="en-US" sz="1800" dirty="0"/>
              <a:t>Two </a:t>
            </a:r>
            <a:r>
              <a:rPr lang="en-US" sz="1800" dirty="0" err="1"/>
              <a:t>AutoML</a:t>
            </a:r>
            <a:r>
              <a:rPr lang="en-US" sz="1800" dirty="0"/>
              <a:t> sessions, each uses 8 GPUs</a:t>
            </a:r>
          </a:p>
          <a:p>
            <a:r>
              <a:rPr lang="en-US" sz="1800" dirty="0"/>
              <a:t>Background DLT in a 100-GPU cluster</a:t>
            </a:r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395" y="1524000"/>
            <a:ext cx="7077223" cy="427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19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9CAF840-D82F-4352-94B4-DAE77CFFF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26" y="274320"/>
            <a:ext cx="13881956" cy="892552"/>
          </a:xfrm>
        </p:spPr>
        <p:txBody>
          <a:bodyPr/>
          <a:lstStyle/>
          <a:p>
            <a:r>
              <a:rPr lang="en-US" dirty="0"/>
              <a:t>Beyond Research: An Open Source Stack for AI Innovation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7B35F24-7BA1-4275-9D65-4072F070B8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881956" cy="5075905"/>
          </a:xfrm>
        </p:spPr>
        <p:txBody>
          <a:bodyPr>
            <a:normAutofit lnSpcReduction="10000"/>
          </a:bodyPr>
          <a:lstStyle/>
          <a:p>
            <a:r>
              <a:rPr lang="en-US" sz="3200" b="1" dirty="0"/>
              <a:t>OpenPAI</a:t>
            </a:r>
            <a:r>
              <a:rPr lang="en-US" sz="3200" dirty="0"/>
              <a:t> platform (2017-December)</a:t>
            </a:r>
          </a:p>
          <a:p>
            <a:pPr lvl="1"/>
            <a:r>
              <a:rPr lang="en-US" dirty="0"/>
              <a:t>Cluster management for AI training and Marketplace for AI asset sharing</a:t>
            </a:r>
          </a:p>
          <a:p>
            <a:pPr lvl="1"/>
            <a:endParaRPr lang="en-US" dirty="0"/>
          </a:p>
          <a:p>
            <a:r>
              <a:rPr lang="en-US" sz="3200" b="1" dirty="0"/>
              <a:t>NNI</a:t>
            </a:r>
            <a:r>
              <a:rPr lang="en-US" sz="3200" dirty="0"/>
              <a:t> – Neural Network Intelligence (2018-September)</a:t>
            </a:r>
          </a:p>
          <a:p>
            <a:pPr lvl="1"/>
            <a:r>
              <a:rPr lang="en-US" dirty="0"/>
              <a:t>A toolkit for automated machine learning experiments</a:t>
            </a:r>
          </a:p>
          <a:p>
            <a:endParaRPr lang="en-US" dirty="0"/>
          </a:p>
          <a:p>
            <a:r>
              <a:rPr lang="en-US" sz="3200" dirty="0" err="1"/>
              <a:t>MMdnn</a:t>
            </a:r>
            <a:r>
              <a:rPr lang="en-US" sz="3200" dirty="0"/>
              <a:t> (2017-November)</a:t>
            </a:r>
          </a:p>
          <a:p>
            <a:pPr lvl="1"/>
            <a:r>
              <a:rPr lang="en-US" dirty="0"/>
              <a:t>A tool to convert, visualize and diagnose deep neural network models</a:t>
            </a:r>
          </a:p>
          <a:p>
            <a:pPr lvl="1"/>
            <a:endParaRPr lang="en-US" dirty="0"/>
          </a:p>
          <a:p>
            <a:r>
              <a:rPr lang="en-US" sz="3200" dirty="0"/>
              <a:t>Tools for AI</a:t>
            </a:r>
            <a:r>
              <a:rPr lang="en-US" sz="3200" b="1" dirty="0"/>
              <a:t> </a:t>
            </a:r>
            <a:r>
              <a:rPr lang="en-US" sz="3200" dirty="0"/>
              <a:t>(2017-September) </a:t>
            </a:r>
          </a:p>
          <a:p>
            <a:pPr lvl="1"/>
            <a:r>
              <a:rPr lang="en-US" dirty="0"/>
              <a:t>An extension to build, test, and deploy deep learning/AI solutions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D6D140-A9FA-4914-97CD-C6572FC12D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51" r="30236" b="3538"/>
          <a:stretch/>
        </p:blipFill>
        <p:spPr>
          <a:xfrm>
            <a:off x="11596259" y="1631070"/>
            <a:ext cx="1212501" cy="9982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3ABC4C-4966-4D16-AB20-012089685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8541" y="5652735"/>
            <a:ext cx="1193037" cy="10679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C38207-3283-40DC-B11E-C51C05C3F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4139" y="4281725"/>
            <a:ext cx="1645920" cy="1360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84E9FB-7968-447B-A34B-A1681FF896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83"/>
          <a:stretch/>
        </p:blipFill>
        <p:spPr>
          <a:xfrm>
            <a:off x="11557411" y="3137670"/>
            <a:ext cx="1395296" cy="78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94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2C05CE-FDBB-1143-82D6-254B418D8D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56434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1C57-C852-4EDE-98CE-F8EB344F9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A2CBD-F44A-4F1A-A08F-E32DF59E61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533572"/>
            <a:ext cx="6506892" cy="5075905"/>
          </a:xfrm>
        </p:spPr>
        <p:txBody>
          <a:bodyPr/>
          <a:lstStyle/>
          <a:p>
            <a:r>
              <a:rPr lang="en-US" dirty="0"/>
              <a:t>NNI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328FEF-CAE4-4826-BAF9-C5838798C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902" y="2301344"/>
            <a:ext cx="3932244" cy="3932244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B90E553-C5AB-4530-9950-750748D0700E}"/>
              </a:ext>
            </a:extLst>
          </p:cNvPr>
          <p:cNvSpPr txBox="1">
            <a:spLocks/>
          </p:cNvSpPr>
          <p:nvPr/>
        </p:nvSpPr>
        <p:spPr>
          <a:xfrm>
            <a:off x="7713190" y="1533571"/>
            <a:ext cx="6506892" cy="5075905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>
            <a:lvl1pPr marL="349250" indent="-34925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30238" indent="-280988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-284163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260475" indent="-295275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16667">
                      <a:schemeClr val="tx1"/>
                    </a:gs>
                    <a:gs pos="38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612441" indent="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359210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4521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9832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143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OpenPAI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A99E86-4D32-4A45-9568-B78C389C5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6" y="2301344"/>
            <a:ext cx="3932244" cy="393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29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47300-3E33-401D-9BA2-F8740B273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Gandiva</a:t>
            </a:r>
            <a:r>
              <a:rPr lang="en-US" dirty="0"/>
              <a:t>: Introspective Cluster Scheduling for Deep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DB03A-516C-430C-83AE-6647B43CC8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/>
              <a:t>A new scheduler architecture catering to the key characterizations of deep learning training</a:t>
            </a:r>
            <a:endParaRPr lang="en-US" dirty="0"/>
          </a:p>
          <a:p>
            <a:pPr lvl="1"/>
            <a:endParaRPr lang="en-US" dirty="0"/>
          </a:p>
          <a:p>
            <a:r>
              <a:rPr lang="en-US" sz="3200" dirty="0"/>
              <a:t>System innovations bring an order of magnitude efficiency gains</a:t>
            </a:r>
          </a:p>
          <a:p>
            <a:endParaRPr lang="en-US" sz="3200" dirty="0"/>
          </a:p>
          <a:p>
            <a:pPr lvl="1"/>
            <a:endParaRPr lang="en-US" dirty="0"/>
          </a:p>
          <a:p>
            <a:pPr lvl="1"/>
            <a:endParaRPr lang="en-US" dirty="0">
              <a:solidFill>
                <a:schemeClr val="accent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03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11E7-9464-4A78-B4F3-0DC5BB972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Training vs. Big Data 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9D3E8C-9F18-4219-B85A-3B7069DAC5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3E4718-640E-4CA2-8DE7-1A9E2B874E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448489"/>
              </p:ext>
            </p:extLst>
          </p:nvPr>
        </p:nvGraphicFramePr>
        <p:xfrm>
          <a:off x="648862" y="1706372"/>
          <a:ext cx="13420908" cy="5032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8639">
                  <a:extLst>
                    <a:ext uri="{9D8B030D-6E8A-4147-A177-3AD203B41FA5}">
                      <a16:colId xmlns:a16="http://schemas.microsoft.com/office/drawing/2014/main" val="3078234052"/>
                    </a:ext>
                  </a:extLst>
                </a:gridCol>
                <a:gridCol w="5795979">
                  <a:extLst>
                    <a:ext uri="{9D8B030D-6E8A-4147-A177-3AD203B41FA5}">
                      <a16:colId xmlns:a16="http://schemas.microsoft.com/office/drawing/2014/main" val="359742375"/>
                    </a:ext>
                  </a:extLst>
                </a:gridCol>
                <a:gridCol w="5276290">
                  <a:extLst>
                    <a:ext uri="{9D8B030D-6E8A-4147-A177-3AD203B41FA5}">
                      <a16:colId xmlns:a16="http://schemas.microsoft.com/office/drawing/2014/main" val="2447288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Deep Learning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Big Data Processing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682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Goal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Find a qualified neural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Compute a set of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343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Trial-and-error: see the training accuracy of hyper-parameters </a:t>
                      </a:r>
                    </a:p>
                    <a:p>
                      <a:pPr marL="396875" indent="-284163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US" sz="2400" dirty="0"/>
                        <a:t>a trial job can last for hours or days</a:t>
                      </a:r>
                    </a:p>
                    <a:p>
                      <a:pPr marL="396875" indent="-284163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US" sz="2400" dirty="0"/>
                        <a:t>it might take lots of jobs (~100)</a:t>
                      </a:r>
                      <a:endParaRPr lang="en-US" sz="2800" dirty="0"/>
                    </a:p>
                    <a:p>
                      <a:pPr marL="0" indent="0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sz="2800" dirty="0"/>
                        <a:t>May stop a job early if not promising</a:t>
                      </a:r>
                    </a:p>
                    <a:p>
                      <a:pPr marL="0" indent="0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sz="2800" dirty="0" err="1"/>
                        <a:t>AutoML</a:t>
                      </a:r>
                      <a:r>
                        <a:rPr lang="en-US" sz="2800" dirty="0"/>
                        <a:t>: automate the 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Run one job to completion</a:t>
                      </a:r>
                    </a:p>
                    <a:p>
                      <a:pPr marL="342900" marR="0" lvl="0" indent="-223838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2400" dirty="0"/>
                        <a:t>may have sub-tasks (e.g., MapReduce)</a:t>
                      </a:r>
                    </a:p>
                    <a:p>
                      <a:pPr marL="342900" marR="0" lvl="0" indent="-223838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2400" dirty="0"/>
                        <a:t>sub-tasks are short-lived (minutes)</a:t>
                      </a:r>
                    </a:p>
                    <a:p>
                      <a:pPr marL="0" marR="0" lvl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 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39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buFontTx/>
                        <a:buNone/>
                      </a:pPr>
                      <a:r>
                        <a:rPr lang="en-US" sz="3200" dirty="0"/>
                        <a:t>Find the model as fast as possible</a:t>
                      </a:r>
                      <a:endParaRPr lang="en-US" sz="2800" dirty="0"/>
                    </a:p>
                    <a:p>
                      <a:pPr marL="344488" indent="-231775">
                        <a:lnSpc>
                          <a:spcPct val="120000"/>
                        </a:lnSpc>
                        <a:buFontTx/>
                        <a:buChar char="-"/>
                      </a:pPr>
                      <a:r>
                        <a:rPr lang="en-US" sz="2400" dirty="0"/>
                        <a:t>performance of one job might NOT matter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Run the job as fast as possible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968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765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92D9-6477-4B6D-8D38-FDCF5C7D6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 – More Parallel Jobs the Better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9B421-4E8F-46B9-9AFC-1EA1C804DE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Good trial jobs surface earlier</a:t>
            </a:r>
          </a:p>
          <a:p>
            <a:endParaRPr lang="en-US" sz="3200" dirty="0"/>
          </a:p>
          <a:p>
            <a:r>
              <a:rPr lang="en-US" sz="3200" dirty="0"/>
              <a:t>Bad trial jobs stop earlier</a:t>
            </a:r>
          </a:p>
          <a:p>
            <a:endParaRPr lang="en-US" sz="3200" dirty="0"/>
          </a:p>
          <a:p>
            <a:r>
              <a:rPr lang="en-US" sz="3200" dirty="0"/>
              <a:t>More effective search in hyper-parameter space</a:t>
            </a:r>
          </a:p>
          <a:p>
            <a:endParaRPr lang="en-US" sz="3200" dirty="0"/>
          </a:p>
          <a:p>
            <a:r>
              <a:rPr lang="en-US" sz="3200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Need </a:t>
            </a:r>
            <a:r>
              <a:rPr lang="en-US" sz="3200" i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time-slicing</a:t>
            </a:r>
            <a:r>
              <a:rPr lang="en-US" sz="3200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 of jobs – GPU not efficiently </a:t>
            </a:r>
            <a:r>
              <a:rPr lang="en-US" sz="3200" dirty="0" err="1">
                <a:solidFill>
                  <a:schemeClr val="accent1">
                    <a:lumMod val="50000"/>
                    <a:lumOff val="50000"/>
                  </a:schemeClr>
                </a:solidFill>
              </a:rPr>
              <a:t>virtualizable</a:t>
            </a:r>
            <a:endParaRPr lang="en-US" sz="32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9143216" y="1614757"/>
            <a:ext cx="5487184" cy="3570506"/>
            <a:chOff x="7804746" y="1246689"/>
            <a:chExt cx="6278348" cy="408531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F0A56D-1F15-4584-B4F0-4AA5A0F4E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3274" y="1327851"/>
              <a:ext cx="1553986" cy="1035991"/>
            </a:xfrm>
            <a:prstGeom prst="rect">
              <a:avLst/>
            </a:prstGeom>
          </p:spPr>
        </p:pic>
        <p:pic>
          <p:nvPicPr>
            <p:cNvPr id="15" name="Picture 14" descr="âresearcher iconâçå¾çæç´¢ç»æ">
              <a:extLst>
                <a:ext uri="{FF2B5EF4-FFF2-40B4-BE49-F238E27FC236}">
                  <a16:creationId xmlns:a16="http://schemas.microsoft.com/office/drawing/2014/main" id="{1C1D20CF-46A4-4EE1-8FF9-77AC0D7B78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16969" y="3639611"/>
              <a:ext cx="1125632" cy="11256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633B106-9533-419D-9A53-7427D2B4354D}"/>
                </a:ext>
              </a:extLst>
            </p:cNvPr>
            <p:cNvSpPr/>
            <p:nvPr/>
          </p:nvSpPr>
          <p:spPr>
            <a:xfrm>
              <a:off x="8224640" y="3601118"/>
              <a:ext cx="883242" cy="562816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DD9F0A8-AA36-4010-B710-C732A774FFFB}"/>
                </a:ext>
              </a:extLst>
            </p:cNvPr>
            <p:cNvSpPr/>
            <p:nvPr/>
          </p:nvSpPr>
          <p:spPr>
            <a:xfrm>
              <a:off x="8864612" y="3798289"/>
              <a:ext cx="883242" cy="562816"/>
            </a:xfrm>
            <a:prstGeom prst="ellipse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3E25925-0BB0-4ECF-941D-B3F28F9AA37D}"/>
                </a:ext>
              </a:extLst>
            </p:cNvPr>
            <p:cNvSpPr/>
            <p:nvPr/>
          </p:nvSpPr>
          <p:spPr>
            <a:xfrm>
              <a:off x="8141168" y="4117260"/>
              <a:ext cx="883242" cy="562816"/>
            </a:xfrm>
            <a:prstGeom prst="ellipse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Job3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B0A3D75-F69E-440E-9F5D-4BE597452867}"/>
                </a:ext>
              </a:extLst>
            </p:cNvPr>
            <p:cNvSpPr/>
            <p:nvPr/>
          </p:nvSpPr>
          <p:spPr>
            <a:xfrm>
              <a:off x="9189469" y="4202427"/>
              <a:ext cx="883242" cy="562816"/>
            </a:xfrm>
            <a:prstGeom prst="ellipse">
              <a:avLst/>
            </a:prstGeom>
            <a:solidFill>
              <a:srgbClr val="F4B1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Job4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D27060-385A-4BF3-9C6A-CFE6C1F491BE}"/>
                </a:ext>
              </a:extLst>
            </p:cNvPr>
            <p:cNvSpPr/>
            <p:nvPr/>
          </p:nvSpPr>
          <p:spPr>
            <a:xfrm>
              <a:off x="7804746" y="4589301"/>
              <a:ext cx="883242" cy="562816"/>
            </a:xfrm>
            <a:prstGeom prst="ellipse">
              <a:avLst/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Job5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07481F8-F687-4BEE-BD7A-BF00F22C70FD}"/>
                </a:ext>
              </a:extLst>
            </p:cNvPr>
            <p:cNvSpPr/>
            <p:nvPr/>
          </p:nvSpPr>
          <p:spPr>
            <a:xfrm>
              <a:off x="8551395" y="4483835"/>
              <a:ext cx="883242" cy="562816"/>
            </a:xfrm>
            <a:prstGeom prst="ellipse">
              <a:avLst/>
            </a:prstGeom>
            <a:solidFill>
              <a:srgbClr val="FFD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Job6</a:t>
              </a:r>
            </a:p>
          </p:txBody>
        </p:sp>
        <p:sp>
          <p:nvSpPr>
            <p:cNvPr id="22" name="TextBox 696">
              <a:extLst>
                <a:ext uri="{FF2B5EF4-FFF2-40B4-BE49-F238E27FC236}">
                  <a16:creationId xmlns:a16="http://schemas.microsoft.com/office/drawing/2014/main" id="{0BFCAFE1-5ED8-4D46-95C7-E33B9D303900}"/>
                </a:ext>
              </a:extLst>
            </p:cNvPr>
            <p:cNvSpPr txBox="1"/>
            <p:nvPr/>
          </p:nvSpPr>
          <p:spPr>
            <a:xfrm>
              <a:off x="8340851" y="3002598"/>
              <a:ext cx="2308171" cy="669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>
                  <a:latin typeface="Century Gothic" panose="020B0502020202020204" pitchFamily="34" charset="0"/>
                </a:rPr>
                <a:t>Which model is better</a:t>
              </a:r>
              <a:r>
                <a:rPr lang="en-US" sz="1600" b="1" dirty="0">
                  <a:latin typeface="+mj-lt"/>
                </a:rPr>
                <a:t>?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CFFD218-5F1D-4E8D-B56F-D5C4E0274FB6}"/>
                </a:ext>
              </a:extLst>
            </p:cNvPr>
            <p:cNvSpPr/>
            <p:nvPr/>
          </p:nvSpPr>
          <p:spPr>
            <a:xfrm>
              <a:off x="8796755" y="1246689"/>
              <a:ext cx="3047015" cy="1206717"/>
            </a:xfrm>
            <a:prstGeom prst="rect">
              <a:avLst/>
            </a:prstGeom>
            <a:noFill/>
            <a:ln w="63500">
              <a:solidFill>
                <a:schemeClr val="accent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200"/>
            </a:p>
          </p:txBody>
        </p:sp>
        <p:sp>
          <p:nvSpPr>
            <p:cNvPr id="24" name="TextBox 1023">
              <a:extLst>
                <a:ext uri="{FF2B5EF4-FFF2-40B4-BE49-F238E27FC236}">
                  <a16:creationId xmlns:a16="http://schemas.microsoft.com/office/drawing/2014/main" id="{06D3A611-F370-4631-848A-5C49C52A9705}"/>
                </a:ext>
              </a:extLst>
            </p:cNvPr>
            <p:cNvSpPr txBox="1"/>
            <p:nvPr/>
          </p:nvSpPr>
          <p:spPr>
            <a:xfrm>
              <a:off x="8796755" y="1434548"/>
              <a:ext cx="1128040" cy="739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/>
                <a:t>GPU </a:t>
              </a:r>
            </a:p>
            <a:p>
              <a:pPr algn="ctr"/>
              <a:r>
                <a:rPr lang="en-US" dirty="0"/>
                <a:t>cluster</a:t>
              </a:r>
            </a:p>
          </p:txBody>
        </p:sp>
        <p:sp>
          <p:nvSpPr>
            <p:cNvPr id="26" name="Freeform 1026">
              <a:extLst>
                <a:ext uri="{FF2B5EF4-FFF2-40B4-BE49-F238E27FC236}">
                  <a16:creationId xmlns:a16="http://schemas.microsoft.com/office/drawing/2014/main" id="{24784921-A657-454C-8A77-1760B3470402}"/>
                </a:ext>
              </a:extLst>
            </p:cNvPr>
            <p:cNvSpPr/>
            <p:nvPr/>
          </p:nvSpPr>
          <p:spPr>
            <a:xfrm>
              <a:off x="9031863" y="2149307"/>
              <a:ext cx="1255467" cy="835714"/>
            </a:xfrm>
            <a:custGeom>
              <a:avLst/>
              <a:gdLst>
                <a:gd name="connsiteX0" fmla="*/ 4420 w 1623670"/>
                <a:gd name="connsiteY0" fmla="*/ 933450 h 933450"/>
                <a:gd name="connsiteX1" fmla="*/ 252070 w 1623670"/>
                <a:gd name="connsiteY1" fmla="*/ 666750 h 933450"/>
                <a:gd name="connsiteX2" fmla="*/ 1623670 w 1623670"/>
                <a:gd name="connsiteY2" fmla="*/ 0 h 933450"/>
                <a:gd name="connsiteX3" fmla="*/ 1623670 w 1623670"/>
                <a:gd name="connsiteY3" fmla="*/ 0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3670" h="933450">
                  <a:moveTo>
                    <a:pt x="4420" y="933450"/>
                  </a:moveTo>
                  <a:cubicBezTo>
                    <a:pt x="-6693" y="877887"/>
                    <a:pt x="-17805" y="822325"/>
                    <a:pt x="252070" y="666750"/>
                  </a:cubicBezTo>
                  <a:cubicBezTo>
                    <a:pt x="521945" y="511175"/>
                    <a:pt x="1623670" y="0"/>
                    <a:pt x="1623670" y="0"/>
                  </a:cubicBezTo>
                  <a:lnTo>
                    <a:pt x="1623670" y="0"/>
                  </a:lnTo>
                </a:path>
              </a:pathLst>
            </a:custGeom>
            <a:noFill/>
            <a:ln w="92075">
              <a:solidFill>
                <a:srgbClr val="C00000"/>
              </a:solidFill>
              <a:prstDash val="sysDot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200"/>
            </a:p>
          </p:txBody>
        </p:sp>
        <p:sp>
          <p:nvSpPr>
            <p:cNvPr id="27" name="Freeform 1027">
              <a:extLst>
                <a:ext uri="{FF2B5EF4-FFF2-40B4-BE49-F238E27FC236}">
                  <a16:creationId xmlns:a16="http://schemas.microsoft.com/office/drawing/2014/main" id="{1099EA27-02EC-4C47-8B05-7646BCE698B7}"/>
                </a:ext>
              </a:extLst>
            </p:cNvPr>
            <p:cNvSpPr/>
            <p:nvPr/>
          </p:nvSpPr>
          <p:spPr>
            <a:xfrm rot="1657831">
              <a:off x="10443268" y="2193540"/>
              <a:ext cx="395318" cy="955193"/>
            </a:xfrm>
            <a:custGeom>
              <a:avLst/>
              <a:gdLst>
                <a:gd name="connsiteX0" fmla="*/ 247650 w 286848"/>
                <a:gd name="connsiteY0" fmla="*/ 0 h 1009650"/>
                <a:gd name="connsiteX1" fmla="*/ 266700 w 286848"/>
                <a:gd name="connsiteY1" fmla="*/ 685800 h 1009650"/>
                <a:gd name="connsiteX2" fmla="*/ 0 w 286848"/>
                <a:gd name="connsiteY2" fmla="*/ 100965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6848" h="1009650">
                  <a:moveTo>
                    <a:pt x="247650" y="0"/>
                  </a:moveTo>
                  <a:cubicBezTo>
                    <a:pt x="277812" y="258762"/>
                    <a:pt x="307975" y="517525"/>
                    <a:pt x="266700" y="685800"/>
                  </a:cubicBezTo>
                  <a:cubicBezTo>
                    <a:pt x="225425" y="854075"/>
                    <a:pt x="112712" y="931862"/>
                    <a:pt x="0" y="1009650"/>
                  </a:cubicBezTo>
                </a:path>
              </a:pathLst>
            </a:custGeom>
            <a:noFill/>
            <a:ln w="92075">
              <a:solidFill>
                <a:srgbClr val="C00000"/>
              </a:solidFill>
              <a:prstDash val="sysDot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6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26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89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51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814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77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140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303" algn="l" defTabSz="4571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200" dirty="0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2FE46B4-B15B-4F05-9F2C-0CD3D6A4E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27408" y="2827388"/>
              <a:ext cx="2955686" cy="25046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687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A0A81-4D45-47B2-8A13-7893AAAFE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26" y="274320"/>
            <a:ext cx="13881956" cy="892552"/>
          </a:xfrm>
        </p:spPr>
        <p:txBody>
          <a:bodyPr>
            <a:normAutofit/>
          </a:bodyPr>
          <a:lstStyle/>
          <a:p>
            <a:r>
              <a:rPr lang="en-US" dirty="0"/>
              <a:t>Implication – Long-Running Jobs vs. Changing Environment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DA211-4242-4D54-99E8-364024DA5A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Need to adapt the long-running job to the changing environment</a:t>
            </a:r>
          </a:p>
          <a:p>
            <a:endParaRPr lang="en-US" sz="3200" dirty="0"/>
          </a:p>
          <a:p>
            <a:r>
              <a:rPr lang="en-US" sz="3200" dirty="0"/>
              <a:t>Example: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Need ability to </a:t>
            </a:r>
            <a:r>
              <a:rPr lang="en-US" sz="3200" i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migrate</a:t>
            </a:r>
            <a:r>
              <a:rPr lang="en-US" sz="3200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 jobs</a:t>
            </a:r>
            <a:endParaRPr lang="en-US" sz="32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D87D88-620F-4FA3-AC57-8038C988CAB3}"/>
              </a:ext>
            </a:extLst>
          </p:cNvPr>
          <p:cNvSpPr/>
          <p:nvPr/>
        </p:nvSpPr>
        <p:spPr>
          <a:xfrm>
            <a:off x="3177540" y="3346281"/>
            <a:ext cx="2115726" cy="2167201"/>
          </a:xfrm>
          <a:prstGeom prst="roundRect">
            <a:avLst/>
          </a:prstGeom>
          <a:noFill/>
          <a:ln w="38100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697095-BBBB-4465-8F2C-92E90A4BF256}"/>
              </a:ext>
            </a:extLst>
          </p:cNvPr>
          <p:cNvSpPr/>
          <p:nvPr/>
        </p:nvSpPr>
        <p:spPr>
          <a:xfrm>
            <a:off x="3384964" y="3540335"/>
            <a:ext cx="705242" cy="617417"/>
          </a:xfrm>
          <a:prstGeom prst="rect">
            <a:avLst/>
          </a:prstGeom>
          <a:solidFill>
            <a:srgbClr val="A9D08D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FF2680-069D-446C-83FD-3F82CDE93F8C}"/>
              </a:ext>
            </a:extLst>
          </p:cNvPr>
          <p:cNvSpPr/>
          <p:nvPr/>
        </p:nvSpPr>
        <p:spPr>
          <a:xfrm>
            <a:off x="3384964" y="4378253"/>
            <a:ext cx="705242" cy="617417"/>
          </a:xfrm>
          <a:prstGeom prst="rect">
            <a:avLst/>
          </a:prstGeom>
          <a:solidFill>
            <a:srgbClr val="A9D08D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77E22D-7A2E-4889-AA62-E5502809BAB8}"/>
              </a:ext>
            </a:extLst>
          </p:cNvPr>
          <p:cNvSpPr/>
          <p:nvPr/>
        </p:nvSpPr>
        <p:spPr>
          <a:xfrm>
            <a:off x="3606780" y="4953450"/>
            <a:ext cx="1381917" cy="523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Server 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4C32053-17B2-4952-9B66-2D0CAE64E19A}"/>
              </a:ext>
            </a:extLst>
          </p:cNvPr>
          <p:cNvSpPr/>
          <p:nvPr/>
        </p:nvSpPr>
        <p:spPr>
          <a:xfrm>
            <a:off x="6945738" y="3329938"/>
            <a:ext cx="2115726" cy="2167201"/>
          </a:xfrm>
          <a:prstGeom prst="roundRect">
            <a:avLst/>
          </a:prstGeom>
          <a:noFill/>
          <a:ln w="38100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71037C-1AC2-43E8-9C0B-4E6E794B0EAF}"/>
              </a:ext>
            </a:extLst>
          </p:cNvPr>
          <p:cNvSpPr/>
          <p:nvPr/>
        </p:nvSpPr>
        <p:spPr>
          <a:xfrm>
            <a:off x="7153162" y="3523992"/>
            <a:ext cx="705242" cy="617417"/>
          </a:xfrm>
          <a:prstGeom prst="rect">
            <a:avLst/>
          </a:prstGeom>
          <a:solidFill>
            <a:srgbClr val="FFD967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F3BB59-AC0C-4BF4-816F-6EB71B114343}"/>
              </a:ext>
            </a:extLst>
          </p:cNvPr>
          <p:cNvSpPr/>
          <p:nvPr/>
        </p:nvSpPr>
        <p:spPr>
          <a:xfrm>
            <a:off x="7153162" y="4361910"/>
            <a:ext cx="705242" cy="617417"/>
          </a:xfrm>
          <a:prstGeom prst="rect">
            <a:avLst/>
          </a:prstGeom>
          <a:solidFill>
            <a:srgbClr val="A9D08D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E35BC4-12F9-4128-9543-D6186FF87585}"/>
              </a:ext>
            </a:extLst>
          </p:cNvPr>
          <p:cNvSpPr/>
          <p:nvPr/>
        </p:nvSpPr>
        <p:spPr>
          <a:xfrm>
            <a:off x="7374978" y="4937108"/>
            <a:ext cx="1381917" cy="523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Server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5131C8-419A-4231-8D16-031FCBE282FE}"/>
              </a:ext>
            </a:extLst>
          </p:cNvPr>
          <p:cNvSpPr/>
          <p:nvPr/>
        </p:nvSpPr>
        <p:spPr>
          <a:xfrm>
            <a:off x="4346029" y="3549153"/>
            <a:ext cx="705242" cy="617417"/>
          </a:xfrm>
          <a:prstGeom prst="rect">
            <a:avLst/>
          </a:prstGeom>
          <a:solidFill>
            <a:srgbClr val="FFD967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6A600A-05BD-4824-92F4-7BD8F47604B0}"/>
              </a:ext>
            </a:extLst>
          </p:cNvPr>
          <p:cNvSpPr/>
          <p:nvPr/>
        </p:nvSpPr>
        <p:spPr>
          <a:xfrm>
            <a:off x="4346029" y="4387071"/>
            <a:ext cx="705242" cy="617417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515EDB-9F77-446E-A8CD-EC794F8CE2BE}"/>
              </a:ext>
            </a:extLst>
          </p:cNvPr>
          <p:cNvSpPr/>
          <p:nvPr/>
        </p:nvSpPr>
        <p:spPr>
          <a:xfrm>
            <a:off x="8107299" y="3513883"/>
            <a:ext cx="705242" cy="617417"/>
          </a:xfrm>
          <a:prstGeom prst="rect">
            <a:avLst/>
          </a:prstGeom>
          <a:solidFill>
            <a:srgbClr val="A9D08D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10FD23-3B4E-417B-94C4-190B5EB12277}"/>
              </a:ext>
            </a:extLst>
          </p:cNvPr>
          <p:cNvSpPr/>
          <p:nvPr/>
        </p:nvSpPr>
        <p:spPr>
          <a:xfrm>
            <a:off x="8107299" y="4351802"/>
            <a:ext cx="705242" cy="617417"/>
          </a:xfrm>
          <a:prstGeom prst="rect">
            <a:avLst/>
          </a:prstGeom>
          <a:solidFill>
            <a:srgbClr val="A9D08D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11D2EDF-C5FB-4851-8EC2-F2402FB871EC}"/>
              </a:ext>
            </a:extLst>
          </p:cNvPr>
          <p:cNvSpPr/>
          <p:nvPr/>
        </p:nvSpPr>
        <p:spPr>
          <a:xfrm>
            <a:off x="5085848" y="3875495"/>
            <a:ext cx="2005099" cy="864385"/>
          </a:xfrm>
          <a:custGeom>
            <a:avLst/>
            <a:gdLst>
              <a:gd name="connsiteX0" fmla="*/ 1524000 w 1524000"/>
              <a:gd name="connsiteY0" fmla="*/ 0 h 515007"/>
              <a:gd name="connsiteX1" fmla="*/ 819807 w 1524000"/>
              <a:gd name="connsiteY1" fmla="*/ 126125 h 515007"/>
              <a:gd name="connsiteX2" fmla="*/ 651641 w 1524000"/>
              <a:gd name="connsiteY2" fmla="*/ 399394 h 515007"/>
              <a:gd name="connsiteX3" fmla="*/ 0 w 1524000"/>
              <a:gd name="connsiteY3" fmla="*/ 515007 h 51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515007">
                <a:moveTo>
                  <a:pt x="1524000" y="0"/>
                </a:moveTo>
                <a:cubicBezTo>
                  <a:pt x="1244600" y="29779"/>
                  <a:pt x="965200" y="59559"/>
                  <a:pt x="819807" y="126125"/>
                </a:cubicBezTo>
                <a:cubicBezTo>
                  <a:pt x="674414" y="192691"/>
                  <a:pt x="788275" y="334580"/>
                  <a:pt x="651641" y="399394"/>
                </a:cubicBezTo>
                <a:cubicBezTo>
                  <a:pt x="515007" y="464208"/>
                  <a:pt x="257503" y="489607"/>
                  <a:pt x="0" y="515007"/>
                </a:cubicBezTo>
              </a:path>
            </a:pathLst>
          </a:custGeom>
          <a:noFill/>
          <a:ln w="38100">
            <a:solidFill>
              <a:schemeClr val="tx1">
                <a:lumMod val="75000"/>
              </a:schemeClr>
            </a:solidFill>
            <a:prstDash val="lgDash"/>
            <a:headEnd type="none" w="med" len="med"/>
            <a:tailEnd type="arrow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F84A9F-BB92-4569-8A6F-11848FC770B2}"/>
              </a:ext>
            </a:extLst>
          </p:cNvPr>
          <p:cNvSpPr/>
          <p:nvPr/>
        </p:nvSpPr>
        <p:spPr>
          <a:xfrm>
            <a:off x="10144849" y="3503433"/>
            <a:ext cx="705242" cy="617417"/>
          </a:xfrm>
          <a:prstGeom prst="rect">
            <a:avLst/>
          </a:prstGeom>
          <a:solidFill>
            <a:srgbClr val="FFD967"/>
          </a:solidFill>
          <a:ln w="25400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/>
          <a:lstStyle/>
          <a:p>
            <a:pPr algn="l"/>
            <a:endParaRPr lang="en-US" sz="3200" baseline="0" dirty="0">
              <a:latin typeface="Segoe UI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9CA943-AADC-4BB7-B498-57153C165D99}"/>
              </a:ext>
            </a:extLst>
          </p:cNvPr>
          <p:cNvSpPr/>
          <p:nvPr/>
        </p:nvSpPr>
        <p:spPr>
          <a:xfrm>
            <a:off x="10930015" y="3554243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2-GPU Job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34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4DB6E-BF84-4846-8C6A-F37016752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5C581-9CFC-495C-A5B0-BFAB2E8D83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Sensitivity to locality and interference varies across jobs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How do we know the decision is beneficial?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079" y="2606260"/>
            <a:ext cx="3915879" cy="31508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782" y="2568160"/>
            <a:ext cx="3932018" cy="315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4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858C-AE1B-4873-8E96-FE78731A4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Opportunity – Computation Boundary of Deep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5181F-D188-4151-BD0A-08D91036B4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1159523" cy="5075905"/>
          </a:xfrm>
        </p:spPr>
        <p:txBody>
          <a:bodyPr>
            <a:normAutofit/>
          </a:bodyPr>
          <a:lstStyle/>
          <a:p>
            <a:r>
              <a:rPr lang="en-US" sz="3200" dirty="0"/>
              <a:t>Deep learning training runs in </a:t>
            </a:r>
            <a:r>
              <a:rPr lang="en-US" sz="3200" i="1" dirty="0"/>
              <a:t>mini-batches</a:t>
            </a:r>
          </a:p>
          <a:p>
            <a:endParaRPr lang="en-US" sz="2400" dirty="0"/>
          </a:p>
          <a:p>
            <a:r>
              <a:rPr lang="en-US" sz="3200" dirty="0"/>
              <a:t>Iterative behavior</a:t>
            </a:r>
          </a:p>
          <a:p>
            <a:pPr lvl="1"/>
            <a:r>
              <a:rPr lang="en-US" dirty="0"/>
              <a:t>Computation divided by super-steps (</a:t>
            </a:r>
            <a:r>
              <a:rPr lang="en-US" i="1" dirty="0"/>
              <a:t>i.e.</a:t>
            </a:r>
            <a:r>
              <a:rPr lang="en-US" dirty="0"/>
              <a:t>, mini-batches)</a:t>
            </a:r>
          </a:p>
          <a:p>
            <a:pPr lvl="1"/>
            <a:r>
              <a:rPr lang="en-US" dirty="0"/>
              <a:t>Mini-batches separated by global synchronization</a:t>
            </a:r>
          </a:p>
          <a:p>
            <a:endParaRPr lang="en-US" sz="2400" dirty="0"/>
          </a:p>
          <a:p>
            <a:r>
              <a:rPr lang="en-US" sz="3200" dirty="0"/>
              <a:t>Mini-batch as the computation boundary </a:t>
            </a:r>
          </a:p>
          <a:p>
            <a:pPr lvl="1"/>
            <a:r>
              <a:rPr lang="en-US" dirty="0"/>
              <a:t>Light-weight profiling</a:t>
            </a:r>
          </a:p>
          <a:p>
            <a:pPr lvl="1"/>
            <a:r>
              <a:rPr lang="en-US" dirty="0"/>
              <a:t>Time-slicing and migration at the barrier</a:t>
            </a:r>
            <a:endParaRPr lang="en-US" sz="2800" dirty="0"/>
          </a:p>
          <a:p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D940AA-9D06-41C7-9FA7-E82611F14690}"/>
              </a:ext>
            </a:extLst>
          </p:cNvPr>
          <p:cNvSpPr/>
          <p:nvPr/>
        </p:nvSpPr>
        <p:spPr>
          <a:xfrm>
            <a:off x="9934938" y="5825907"/>
            <a:ext cx="36869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ResNet50 on ImageNet 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389" y="2371840"/>
            <a:ext cx="4812632" cy="353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1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3183E-50BE-4510-8A27-3398BFF81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1B09-8EC9-47BD-8645-265FD3C8ED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i="1" dirty="0"/>
              <a:t>Time-slicing</a:t>
            </a:r>
            <a:r>
              <a:rPr lang="en-US" sz="3200" dirty="0"/>
              <a:t> and </a:t>
            </a:r>
            <a:r>
              <a:rPr lang="en-US" sz="3200" i="1" dirty="0"/>
              <a:t>migration</a:t>
            </a:r>
            <a:r>
              <a:rPr lang="en-US" sz="3200" dirty="0"/>
              <a:t> as the </a:t>
            </a:r>
            <a:r>
              <a:rPr lang="en-US" sz="3200" i="1" dirty="0"/>
              <a:t>primitives</a:t>
            </a:r>
            <a:r>
              <a:rPr lang="en-US" sz="3200" dirty="0"/>
              <a:t> for scheduling (similar to OS)</a:t>
            </a:r>
          </a:p>
          <a:p>
            <a:pPr lvl="1"/>
            <a:r>
              <a:rPr lang="en-US" dirty="0"/>
              <a:t>Mitigate head-of-line blocking</a:t>
            </a:r>
          </a:p>
          <a:p>
            <a:pPr lvl="1"/>
            <a:r>
              <a:rPr lang="en-US" dirty="0"/>
              <a:t>Explore more trials in parallel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44971D-0ACF-4B0D-8E79-C2606BD3B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25" y="3319967"/>
            <a:ext cx="3883489" cy="281659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025DCDF-0B4A-4220-B67F-5821E07C5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278" y="3713193"/>
            <a:ext cx="5694158" cy="2030144"/>
          </a:xfrm>
          <a:prstGeom prst="rect">
            <a:avLst/>
          </a:prstGeom>
        </p:spPr>
      </p:pic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F8DF5C80-4E79-4E09-8274-CF43D677EC17}"/>
              </a:ext>
            </a:extLst>
          </p:cNvPr>
          <p:cNvSpPr txBox="1">
            <a:spLocks/>
          </p:cNvSpPr>
          <p:nvPr/>
        </p:nvSpPr>
        <p:spPr>
          <a:xfrm>
            <a:off x="2779254" y="5938940"/>
            <a:ext cx="2765629" cy="1100297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>
            <a:lvl1pPr marL="349250" indent="-34925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30238" indent="-280988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-284163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260475" indent="-295275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16667">
                      <a:schemeClr val="tx1"/>
                    </a:gs>
                    <a:gs pos="38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612441" indent="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359210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4521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9832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143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Time-slicing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(</a:t>
            </a:r>
            <a:r>
              <a:rPr lang="en-US" altLang="zh-CN" dirty="0"/>
              <a:t>50~250ms</a:t>
            </a:r>
            <a:r>
              <a:rPr lang="en-US" dirty="0"/>
              <a:t>)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03709E09-312B-4FC9-8620-AEEB00ACA3F5}"/>
              </a:ext>
            </a:extLst>
          </p:cNvPr>
          <p:cNvSpPr txBox="1">
            <a:spLocks/>
          </p:cNvSpPr>
          <p:nvPr/>
        </p:nvSpPr>
        <p:spPr>
          <a:xfrm>
            <a:off x="9058542" y="5938939"/>
            <a:ext cx="2765629" cy="1100297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>
            <a:lvl1pPr marL="349250" indent="-34925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30238" indent="-280988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-284163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260475" indent="-295275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16667">
                      <a:schemeClr val="tx1"/>
                    </a:gs>
                    <a:gs pos="38000">
                      <a:schemeClr val="tx1"/>
                    </a:gs>
                  </a:gsLst>
                  <a:lin ang="5400000" scaled="1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612441" indent="0" algn="l" defTabSz="65311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359210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45216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9832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1437" indent="-326555" algn="l" defTabSz="653110" rtl="0" eaLnBrk="1" latinLnBrk="0" hangingPunct="1">
              <a:spcBef>
                <a:spcPct val="20000"/>
              </a:spcBef>
              <a:buFont typeface="Arial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Migration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(~second)</a:t>
            </a:r>
          </a:p>
        </p:txBody>
      </p:sp>
    </p:spTree>
    <p:extLst>
      <p:ext uri="{BB962C8B-B14F-4D97-AF65-F5344CB8AC3E}">
        <p14:creationId xmlns:p14="http://schemas.microsoft.com/office/powerpoint/2010/main" val="2563129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3183E-50BE-4510-8A27-3398BFF81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1B09-8EC9-47BD-8645-265FD3C8ED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6616" y="1764792"/>
            <a:ext cx="13881956" cy="5075905"/>
          </a:xfrm>
        </p:spPr>
        <p:txBody>
          <a:bodyPr/>
          <a:lstStyle/>
          <a:p>
            <a:r>
              <a:rPr lang="en-US" sz="3200" dirty="0"/>
              <a:t>Introspection: Application-aware profiling (time-per-minibatch)</a:t>
            </a:r>
          </a:p>
          <a:p>
            <a:pPr lvl="1"/>
            <a:r>
              <a:rPr lang="en-US" dirty="0"/>
              <a:t>Continuous and introspective scheduling to adapt quickly to the changing environment</a:t>
            </a:r>
          </a:p>
          <a:p>
            <a:endParaRPr lang="en-US" dirty="0"/>
          </a:p>
          <a:p>
            <a:r>
              <a:rPr lang="en-US" sz="3200" dirty="0"/>
              <a:t>Efficient implementation by exploiting the predictability</a:t>
            </a:r>
            <a:endParaRPr lang="en-US" dirty="0"/>
          </a:p>
          <a:p>
            <a:pPr lvl="1"/>
            <a:r>
              <a:rPr lang="en-US" dirty="0"/>
              <a:t>Checkpointing at the mini-batch boundary with minimum memory overhead</a:t>
            </a:r>
          </a:p>
        </p:txBody>
      </p:sp>
    </p:spTree>
    <p:extLst>
      <p:ext uri="{BB962C8B-B14F-4D97-AF65-F5344CB8AC3E}">
        <p14:creationId xmlns:p14="http://schemas.microsoft.com/office/powerpoint/2010/main" val="358225625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Research Faculty Summit 2018">
      <a:dk1>
        <a:srgbClr val="50505C"/>
      </a:dk1>
      <a:lt1>
        <a:srgbClr val="FFFFFF"/>
      </a:lt1>
      <a:dk2>
        <a:srgbClr val="002050"/>
      </a:dk2>
      <a:lt2>
        <a:srgbClr val="FFFFFF"/>
      </a:lt2>
      <a:accent1>
        <a:srgbClr val="002050"/>
      </a:accent1>
      <a:accent2>
        <a:srgbClr val="B9D709"/>
      </a:accent2>
      <a:accent3>
        <a:srgbClr val="00B294"/>
      </a:accent3>
      <a:accent4>
        <a:srgbClr val="008271"/>
      </a:accent4>
      <a:accent5>
        <a:srgbClr val="004B50"/>
      </a:accent5>
      <a:accent6>
        <a:srgbClr val="0078D6"/>
      </a:accent6>
      <a:hlink>
        <a:srgbClr val="00B294"/>
      </a:hlink>
      <a:folHlink>
        <a:srgbClr val="B9D70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effectLst/>
      </a:spPr>
      <a:bodyPr lIns="182880" tIns="182880" rIns="182880" bIns="182880" rtlCol="0" anchor="t" anchorCtr="0"/>
      <a:lstStyle>
        <a:defPPr algn="l">
          <a:defRPr sz="2000" baseline="0" dirty="0">
            <a:latin typeface="Segoe UI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acultySummit_PowerPoint_TEMPLATE.potx" id="{24389ED5-E0E1-4ED0-BC4B-87A0A1A94CAA}" vid="{54E85C54-BD2B-4358-B808-A4D45C23235C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ultySummit_PowerPoint_TEMPLATE.potx" id="{24389ED5-E0E1-4ED0-BC4B-87A0A1A94CAA}" vid="{95DB517B-998B-40C3-BA5C-37AA053D05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FFC30F01750F42AC31C551828C5872" ma:contentTypeVersion="6" ma:contentTypeDescription="Create a new document." ma:contentTypeScope="" ma:versionID="ef8b52bfc252864cbe0add86cdd0f3b7">
  <xsd:schema xmlns:xsd="http://www.w3.org/2001/XMLSchema" xmlns:xs="http://www.w3.org/2001/XMLSchema" xmlns:p="http://schemas.microsoft.com/office/2006/metadata/properties" xmlns:ns2="91d2bfbd-4e9a-4b3f-a7df-fe9c428ae9a1" xmlns:ns3="36d59420-1951-41b1-825f-ec1ecd965fe2" targetNamespace="http://schemas.microsoft.com/office/2006/metadata/properties" ma:root="true" ma:fieldsID="caee18508fda44c5101edeeeb42ee385" ns2:_="" ns3:_="">
    <xsd:import namespace="91d2bfbd-4e9a-4b3f-a7df-fe9c428ae9a1"/>
    <xsd:import namespace="36d59420-1951-41b1-825f-ec1ecd965fe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d2bfbd-4e9a-4b3f-a7df-fe9c428ae9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d59420-1951-41b1-825f-ec1ecd965fe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F8606F-0CAB-42C6-82CF-EA723EFADE7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B08E30B-D275-4B33-95E1-1C7488484B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2A74DE-3F2C-4AA3-8BD3-74F4628443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d2bfbd-4e9a-4b3f-a7df-fe9c428ae9a1"/>
    <ds:schemaRef ds:uri="36d59420-1951-41b1-825f-ec1ecd965f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FacultySummit_PowerPoint_TEMPLATE</Template>
  <TotalTime>3429</TotalTime>
  <Words>661</Words>
  <Application>Microsoft Office PowerPoint</Application>
  <PresentationFormat>Custom</PresentationFormat>
  <Paragraphs>159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Segoe Pro Light</vt:lpstr>
      <vt:lpstr>Arial</vt:lpstr>
      <vt:lpstr>Calibri</vt:lpstr>
      <vt:lpstr>Century Gothic</vt:lpstr>
      <vt:lpstr>Segoe UI</vt:lpstr>
      <vt:lpstr>Segoe UI Light</vt:lpstr>
      <vt:lpstr>Segoe UI Semilight</vt:lpstr>
      <vt:lpstr>Default Theme</vt:lpstr>
      <vt:lpstr>Custom Design</vt:lpstr>
      <vt:lpstr>Gandiva: Introspective Cluster Scheduling for Deep Learning</vt:lpstr>
      <vt:lpstr>Gandiva: Introspective Cluster Scheduling for Deep Learning</vt:lpstr>
      <vt:lpstr>Deep Learning Training vs. Big Data Processing</vt:lpstr>
      <vt:lpstr>Implication – More Parallel Jobs the Better</vt:lpstr>
      <vt:lpstr>Implication – Long-Running Jobs vs. Changing Environment </vt:lpstr>
      <vt:lpstr>Complication</vt:lpstr>
      <vt:lpstr>Opportunity – Computation Boundary of Deep Learning</vt:lpstr>
      <vt:lpstr>Our approach</vt:lpstr>
      <vt:lpstr>Our approach</vt:lpstr>
      <vt:lpstr>A Comparison to Big Data Scheduler</vt:lpstr>
      <vt:lpstr>Performance Highlights</vt:lpstr>
      <vt:lpstr>Performance Highlights</vt:lpstr>
      <vt:lpstr>Beyond Research: An Open Source Stack for AI Innovation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Faculty Summit 2018</dc:title>
  <dc:creator>Mariah L. Christianson</dc:creator>
  <cp:lastModifiedBy>Wencong xiao</cp:lastModifiedBy>
  <cp:revision>57</cp:revision>
  <dcterms:created xsi:type="dcterms:W3CDTF">2018-06-28T20:16:25Z</dcterms:created>
  <dcterms:modified xsi:type="dcterms:W3CDTF">2018-12-10T07:23:02Z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mariahl@microsoft.com</vt:lpwstr>
  </property>
  <property fmtid="{D5CDD505-2E9C-101B-9397-08002B2CF9AE}" pid="5" name="MSIP_Label_f42aa342-8706-4288-bd11-ebb85995028c_SetDate">
    <vt:lpwstr>2018-06-28T20:51:36.0282450Z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0x010100A4FFC30F01750F42AC31C551828C5872</vt:lpwstr>
  </property>
</Properties>
</file>

<file path=docProps/thumbnail.jpeg>
</file>